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565" r:id="rId2"/>
    <p:sldId id="705" r:id="rId3"/>
    <p:sldId id="761" r:id="rId4"/>
    <p:sldId id="763" r:id="rId5"/>
    <p:sldId id="743" r:id="rId6"/>
    <p:sldId id="744" r:id="rId7"/>
    <p:sldId id="751" r:id="rId8"/>
    <p:sldId id="746" r:id="rId9"/>
    <p:sldId id="745" r:id="rId10"/>
    <p:sldId id="747" r:id="rId11"/>
    <p:sldId id="748" r:id="rId12"/>
    <p:sldId id="749" r:id="rId13"/>
    <p:sldId id="755" r:id="rId14"/>
    <p:sldId id="752" r:id="rId15"/>
    <p:sldId id="753" r:id="rId16"/>
    <p:sldId id="750" r:id="rId17"/>
    <p:sldId id="754" r:id="rId18"/>
    <p:sldId id="759" r:id="rId19"/>
    <p:sldId id="760" r:id="rId20"/>
  </p:sldIdLst>
  <p:sldSz cx="9144000" cy="6858000" type="screen4x3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3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9B2B"/>
    <a:srgbClr val="3FAF01"/>
    <a:srgbClr val="CA8329"/>
    <a:srgbClr val="A2B9C9"/>
    <a:srgbClr val="708DB9"/>
    <a:srgbClr val="A7C29F"/>
    <a:srgbClr val="B3ADC9"/>
    <a:srgbClr val="BEDFA5"/>
    <a:srgbClr val="DDDDDD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493" autoAdjust="0"/>
  </p:normalViewPr>
  <p:slideViewPr>
    <p:cSldViewPr>
      <p:cViewPr varScale="1">
        <p:scale>
          <a:sx n="109" d="100"/>
          <a:sy n="109" d="100"/>
        </p:scale>
        <p:origin x="95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3408" y="-396"/>
      </p:cViewPr>
      <p:guideLst>
        <p:guide orient="horz" pos="3023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6D4FAD5A-7558-4A8D-96CE-670B46AC452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457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r>
              <a:rPr lang="en-US" dirty="0"/>
              <a:t>Print4 Reseller Presentation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993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9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b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99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1B642E60-A150-4E4B-A964-85ED5E307C3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58284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Print4 Reseller Presentation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2B8273-9A70-4E76-B6E1-14E96ED7B0C6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838658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2004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/>
          <a:lstStyle/>
          <a:p>
            <a:pPr algn="l"/>
            <a:r>
              <a:rPr lang="en-US" sz="1100" dirty="0"/>
              <a:t>Print4 Reseller Presentation</a:t>
            </a:r>
          </a:p>
        </p:txBody>
      </p:sp>
      <p:sp>
        <p:nvSpPr>
          <p:cNvPr id="838659" name="Rectangle 7"/>
          <p:cNvSpPr txBox="1">
            <a:spLocks noGrp="1" noChangeArrowheads="1"/>
          </p:cNvSpPr>
          <p:nvPr/>
        </p:nvSpPr>
        <p:spPr bwMode="auto">
          <a:xfrm>
            <a:off x="4114800" y="9145588"/>
            <a:ext cx="32004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 anchor="b"/>
          <a:lstStyle/>
          <a:p>
            <a:pPr algn="r"/>
            <a:fld id="{A75CAA5D-74F3-4B00-93BC-3EEA6E99900F}" type="slidenum">
              <a:rPr lang="en-US" sz="1100"/>
              <a:pPr algn="r"/>
              <a:t>2</a:t>
            </a:fld>
            <a:endParaRPr lang="en-US" sz="1100" dirty="0"/>
          </a:p>
        </p:txBody>
      </p:sp>
      <p:sp>
        <p:nvSpPr>
          <p:cNvPr id="8386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8386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 lIns="91427" tIns="45713" rIns="91427" bIns="45713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6869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Print4 Reseller Presentation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2B8273-9A70-4E76-B6E1-14E96ED7B0C6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838658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2004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/>
          <a:lstStyle/>
          <a:p>
            <a:pPr algn="l"/>
            <a:r>
              <a:rPr lang="en-US" sz="1100" dirty="0"/>
              <a:t>Print4 Reseller Presentation</a:t>
            </a:r>
          </a:p>
        </p:txBody>
      </p:sp>
      <p:sp>
        <p:nvSpPr>
          <p:cNvPr id="838659" name="Rectangle 7"/>
          <p:cNvSpPr txBox="1">
            <a:spLocks noGrp="1" noChangeArrowheads="1"/>
          </p:cNvSpPr>
          <p:nvPr/>
        </p:nvSpPr>
        <p:spPr bwMode="auto">
          <a:xfrm>
            <a:off x="4114800" y="9145588"/>
            <a:ext cx="32004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 anchor="b"/>
          <a:lstStyle/>
          <a:p>
            <a:pPr algn="r"/>
            <a:fld id="{A75CAA5D-74F3-4B00-93BC-3EEA6E99900F}" type="slidenum">
              <a:rPr lang="en-US" sz="1100"/>
              <a:pPr algn="r"/>
              <a:t>11</a:t>
            </a:fld>
            <a:endParaRPr lang="en-US" sz="1100" dirty="0"/>
          </a:p>
        </p:txBody>
      </p:sp>
      <p:sp>
        <p:nvSpPr>
          <p:cNvPr id="8386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8386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 lIns="91427" tIns="45713" rIns="91427" bIns="45713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65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Print4 Reseller Presentation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2B8273-9A70-4E76-B6E1-14E96ED7B0C6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838658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2004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/>
          <a:lstStyle/>
          <a:p>
            <a:pPr algn="l"/>
            <a:r>
              <a:rPr lang="en-US" sz="1100" dirty="0"/>
              <a:t>Print4 Reseller Presentation</a:t>
            </a:r>
          </a:p>
        </p:txBody>
      </p:sp>
      <p:sp>
        <p:nvSpPr>
          <p:cNvPr id="838659" name="Rectangle 7"/>
          <p:cNvSpPr txBox="1">
            <a:spLocks noGrp="1" noChangeArrowheads="1"/>
          </p:cNvSpPr>
          <p:nvPr/>
        </p:nvSpPr>
        <p:spPr bwMode="auto">
          <a:xfrm>
            <a:off x="4114800" y="9145588"/>
            <a:ext cx="32004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 anchor="b"/>
          <a:lstStyle/>
          <a:p>
            <a:pPr algn="r"/>
            <a:fld id="{A75CAA5D-74F3-4B00-93BC-3EEA6E99900F}" type="slidenum">
              <a:rPr lang="en-US" sz="1100"/>
              <a:pPr algn="r"/>
              <a:t>12</a:t>
            </a:fld>
            <a:endParaRPr lang="en-US" sz="1100" dirty="0"/>
          </a:p>
        </p:txBody>
      </p:sp>
      <p:sp>
        <p:nvSpPr>
          <p:cNvPr id="8386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8386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 lIns="91427" tIns="45713" rIns="91427" bIns="45713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78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Print4 Reseller Presentation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2B8273-9A70-4E76-B6E1-14E96ED7B0C6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838658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2004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/>
          <a:lstStyle/>
          <a:p>
            <a:pPr algn="l"/>
            <a:r>
              <a:rPr lang="en-US" sz="1100" dirty="0"/>
              <a:t>Print4 Reseller Presentation</a:t>
            </a:r>
          </a:p>
        </p:txBody>
      </p:sp>
      <p:sp>
        <p:nvSpPr>
          <p:cNvPr id="838659" name="Rectangle 7"/>
          <p:cNvSpPr txBox="1">
            <a:spLocks noGrp="1" noChangeArrowheads="1"/>
          </p:cNvSpPr>
          <p:nvPr/>
        </p:nvSpPr>
        <p:spPr bwMode="auto">
          <a:xfrm>
            <a:off x="4114800" y="9145588"/>
            <a:ext cx="32004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 anchor="b"/>
          <a:lstStyle/>
          <a:p>
            <a:pPr algn="r"/>
            <a:fld id="{A75CAA5D-74F3-4B00-93BC-3EEA6E99900F}" type="slidenum">
              <a:rPr lang="en-US" sz="1100"/>
              <a:pPr algn="r"/>
              <a:t>13</a:t>
            </a:fld>
            <a:endParaRPr lang="en-US" sz="1100" dirty="0"/>
          </a:p>
        </p:txBody>
      </p:sp>
      <p:sp>
        <p:nvSpPr>
          <p:cNvPr id="8386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8386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 lIns="91427" tIns="45713" rIns="91427" bIns="45713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4116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Print4 Reseller Presentation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2B8273-9A70-4E76-B6E1-14E96ED7B0C6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838658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2004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/>
          <a:lstStyle/>
          <a:p>
            <a:pPr algn="l"/>
            <a:r>
              <a:rPr lang="en-US" sz="1100" dirty="0"/>
              <a:t>Print4 Reseller Presentation</a:t>
            </a:r>
          </a:p>
        </p:txBody>
      </p:sp>
      <p:sp>
        <p:nvSpPr>
          <p:cNvPr id="838659" name="Rectangle 7"/>
          <p:cNvSpPr txBox="1">
            <a:spLocks noGrp="1" noChangeArrowheads="1"/>
          </p:cNvSpPr>
          <p:nvPr/>
        </p:nvSpPr>
        <p:spPr bwMode="auto">
          <a:xfrm>
            <a:off x="4114800" y="9145588"/>
            <a:ext cx="32004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 anchor="b"/>
          <a:lstStyle/>
          <a:p>
            <a:pPr algn="r"/>
            <a:fld id="{A75CAA5D-74F3-4B00-93BC-3EEA6E99900F}" type="slidenum">
              <a:rPr lang="en-US" sz="1100"/>
              <a:pPr algn="r"/>
              <a:t>14</a:t>
            </a:fld>
            <a:endParaRPr lang="en-US" sz="1100" dirty="0"/>
          </a:p>
        </p:txBody>
      </p:sp>
      <p:sp>
        <p:nvSpPr>
          <p:cNvPr id="8386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8386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 lIns="91427" tIns="45713" rIns="91427" bIns="45713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9311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Print4 Reseller Presentation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2B8273-9A70-4E76-B6E1-14E96ED7B0C6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838658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2004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/>
          <a:lstStyle/>
          <a:p>
            <a:pPr algn="l"/>
            <a:r>
              <a:rPr lang="en-US" sz="1100" dirty="0"/>
              <a:t>Print4 Reseller Presentation</a:t>
            </a:r>
          </a:p>
        </p:txBody>
      </p:sp>
      <p:sp>
        <p:nvSpPr>
          <p:cNvPr id="838659" name="Rectangle 7"/>
          <p:cNvSpPr txBox="1">
            <a:spLocks noGrp="1" noChangeArrowheads="1"/>
          </p:cNvSpPr>
          <p:nvPr/>
        </p:nvSpPr>
        <p:spPr bwMode="auto">
          <a:xfrm>
            <a:off x="4114800" y="9145588"/>
            <a:ext cx="32004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 anchor="b"/>
          <a:lstStyle/>
          <a:p>
            <a:pPr algn="r"/>
            <a:fld id="{A75CAA5D-74F3-4B00-93BC-3EEA6E99900F}" type="slidenum">
              <a:rPr lang="en-US" sz="1100"/>
              <a:pPr algn="r"/>
              <a:t>15</a:t>
            </a:fld>
            <a:endParaRPr lang="en-US" sz="1100" dirty="0"/>
          </a:p>
        </p:txBody>
      </p:sp>
      <p:sp>
        <p:nvSpPr>
          <p:cNvPr id="8386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8386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 lIns="91427" tIns="45713" rIns="91427" bIns="45713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4683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Print4 Reseller Presentation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2B8273-9A70-4E76-B6E1-14E96ED7B0C6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838658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2004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/>
          <a:lstStyle/>
          <a:p>
            <a:pPr algn="l"/>
            <a:r>
              <a:rPr lang="en-US" sz="1100" dirty="0"/>
              <a:t>Print4 Reseller Presentation</a:t>
            </a:r>
          </a:p>
        </p:txBody>
      </p:sp>
      <p:sp>
        <p:nvSpPr>
          <p:cNvPr id="838659" name="Rectangle 7"/>
          <p:cNvSpPr txBox="1">
            <a:spLocks noGrp="1" noChangeArrowheads="1"/>
          </p:cNvSpPr>
          <p:nvPr/>
        </p:nvSpPr>
        <p:spPr bwMode="auto">
          <a:xfrm>
            <a:off x="4114800" y="9145588"/>
            <a:ext cx="32004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 anchor="b"/>
          <a:lstStyle/>
          <a:p>
            <a:pPr algn="r"/>
            <a:fld id="{A75CAA5D-74F3-4B00-93BC-3EEA6E99900F}" type="slidenum">
              <a:rPr lang="en-US" sz="1100"/>
              <a:pPr algn="r"/>
              <a:t>16</a:t>
            </a:fld>
            <a:endParaRPr lang="en-US" sz="1100" dirty="0"/>
          </a:p>
        </p:txBody>
      </p:sp>
      <p:sp>
        <p:nvSpPr>
          <p:cNvPr id="8386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8386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 lIns="91427" tIns="45713" rIns="91427" bIns="45713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6728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Print4 Reseller Presentation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2B8273-9A70-4E76-B6E1-14E96ED7B0C6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838658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2004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/>
          <a:lstStyle/>
          <a:p>
            <a:pPr algn="l"/>
            <a:r>
              <a:rPr lang="en-US" sz="1100" dirty="0"/>
              <a:t>Print4 Reseller Presentation</a:t>
            </a:r>
          </a:p>
        </p:txBody>
      </p:sp>
      <p:sp>
        <p:nvSpPr>
          <p:cNvPr id="838659" name="Rectangle 7"/>
          <p:cNvSpPr txBox="1">
            <a:spLocks noGrp="1" noChangeArrowheads="1"/>
          </p:cNvSpPr>
          <p:nvPr/>
        </p:nvSpPr>
        <p:spPr bwMode="auto">
          <a:xfrm>
            <a:off x="4114800" y="9145588"/>
            <a:ext cx="32004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 anchor="b"/>
          <a:lstStyle/>
          <a:p>
            <a:pPr algn="r"/>
            <a:fld id="{A75CAA5D-74F3-4B00-93BC-3EEA6E99900F}" type="slidenum">
              <a:rPr lang="en-US" sz="1100"/>
              <a:pPr algn="r"/>
              <a:t>17</a:t>
            </a:fld>
            <a:endParaRPr lang="en-US" sz="1100" dirty="0"/>
          </a:p>
        </p:txBody>
      </p:sp>
      <p:sp>
        <p:nvSpPr>
          <p:cNvPr id="8386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8386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 lIns="91427" tIns="45713" rIns="91427" bIns="45713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3991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Print4 Reseller Presentation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2B8273-9A70-4E76-B6E1-14E96ED7B0C6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838658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2004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/>
          <a:lstStyle/>
          <a:p>
            <a:pPr algn="l"/>
            <a:r>
              <a:rPr lang="en-US" sz="1100" dirty="0"/>
              <a:t>Print4 Reseller Presentation</a:t>
            </a:r>
          </a:p>
        </p:txBody>
      </p:sp>
      <p:sp>
        <p:nvSpPr>
          <p:cNvPr id="838659" name="Rectangle 7"/>
          <p:cNvSpPr txBox="1">
            <a:spLocks noGrp="1" noChangeArrowheads="1"/>
          </p:cNvSpPr>
          <p:nvPr/>
        </p:nvSpPr>
        <p:spPr bwMode="auto">
          <a:xfrm>
            <a:off x="4114800" y="9145588"/>
            <a:ext cx="32004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 anchor="b"/>
          <a:lstStyle/>
          <a:p>
            <a:pPr algn="r"/>
            <a:fld id="{A75CAA5D-74F3-4B00-93BC-3EEA6E99900F}" type="slidenum">
              <a:rPr lang="en-US" sz="1100"/>
              <a:pPr algn="r"/>
              <a:t>18</a:t>
            </a:fld>
            <a:endParaRPr lang="en-US" sz="1100" dirty="0"/>
          </a:p>
        </p:txBody>
      </p:sp>
      <p:sp>
        <p:nvSpPr>
          <p:cNvPr id="8386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8386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 lIns="91427" tIns="45713" rIns="91427" bIns="45713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2420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Print4 Reseller Presentation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2B8273-9A70-4E76-B6E1-14E96ED7B0C6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838658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2004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/>
          <a:lstStyle/>
          <a:p>
            <a:pPr algn="l"/>
            <a:r>
              <a:rPr lang="en-US" sz="1100" dirty="0"/>
              <a:t>Print4 Reseller Presentation</a:t>
            </a:r>
          </a:p>
        </p:txBody>
      </p:sp>
      <p:sp>
        <p:nvSpPr>
          <p:cNvPr id="838659" name="Rectangle 7"/>
          <p:cNvSpPr txBox="1">
            <a:spLocks noGrp="1" noChangeArrowheads="1"/>
          </p:cNvSpPr>
          <p:nvPr/>
        </p:nvSpPr>
        <p:spPr bwMode="auto">
          <a:xfrm>
            <a:off x="4114800" y="9145588"/>
            <a:ext cx="32004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 anchor="b"/>
          <a:lstStyle/>
          <a:p>
            <a:pPr algn="r"/>
            <a:fld id="{A75CAA5D-74F3-4B00-93BC-3EEA6E99900F}" type="slidenum">
              <a:rPr lang="en-US" sz="1100"/>
              <a:pPr algn="r"/>
              <a:t>19</a:t>
            </a:fld>
            <a:endParaRPr lang="en-US" sz="1100" dirty="0"/>
          </a:p>
        </p:txBody>
      </p:sp>
      <p:sp>
        <p:nvSpPr>
          <p:cNvPr id="8386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8386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 lIns="91427" tIns="45713" rIns="91427" bIns="45713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963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Print4 Reseller Presentation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2B8273-9A70-4E76-B6E1-14E96ED7B0C6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838658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2004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/>
          <a:lstStyle/>
          <a:p>
            <a:pPr algn="l"/>
            <a:r>
              <a:rPr lang="en-US" sz="1100" dirty="0"/>
              <a:t>Print4 Reseller Presentation</a:t>
            </a:r>
          </a:p>
        </p:txBody>
      </p:sp>
      <p:sp>
        <p:nvSpPr>
          <p:cNvPr id="838659" name="Rectangle 7"/>
          <p:cNvSpPr txBox="1">
            <a:spLocks noGrp="1" noChangeArrowheads="1"/>
          </p:cNvSpPr>
          <p:nvPr/>
        </p:nvSpPr>
        <p:spPr bwMode="auto">
          <a:xfrm>
            <a:off x="4114800" y="9145588"/>
            <a:ext cx="32004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 anchor="b"/>
          <a:lstStyle/>
          <a:p>
            <a:pPr algn="r"/>
            <a:fld id="{A75CAA5D-74F3-4B00-93BC-3EEA6E99900F}" type="slidenum">
              <a:rPr lang="en-US" sz="1100"/>
              <a:pPr algn="r"/>
              <a:t>3</a:t>
            </a:fld>
            <a:endParaRPr lang="en-US" sz="1100" dirty="0"/>
          </a:p>
        </p:txBody>
      </p:sp>
      <p:sp>
        <p:nvSpPr>
          <p:cNvPr id="8386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8386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 lIns="91427" tIns="45713" rIns="91427" bIns="45713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66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Print4 Reseller Presentation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2B8273-9A70-4E76-B6E1-14E96ED7B0C6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838658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2004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/>
          <a:lstStyle/>
          <a:p>
            <a:pPr algn="l"/>
            <a:r>
              <a:rPr lang="en-US" sz="1100" dirty="0"/>
              <a:t>Print4 Reseller Presentation</a:t>
            </a:r>
          </a:p>
        </p:txBody>
      </p:sp>
      <p:sp>
        <p:nvSpPr>
          <p:cNvPr id="838659" name="Rectangle 7"/>
          <p:cNvSpPr txBox="1">
            <a:spLocks noGrp="1" noChangeArrowheads="1"/>
          </p:cNvSpPr>
          <p:nvPr/>
        </p:nvSpPr>
        <p:spPr bwMode="auto">
          <a:xfrm>
            <a:off x="4114800" y="9145588"/>
            <a:ext cx="32004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 anchor="b"/>
          <a:lstStyle/>
          <a:p>
            <a:pPr algn="r"/>
            <a:fld id="{A75CAA5D-74F3-4B00-93BC-3EEA6E99900F}" type="slidenum">
              <a:rPr lang="en-US" sz="1100"/>
              <a:pPr algn="r"/>
              <a:t>4</a:t>
            </a:fld>
            <a:endParaRPr lang="en-US" sz="1100" dirty="0"/>
          </a:p>
        </p:txBody>
      </p:sp>
      <p:sp>
        <p:nvSpPr>
          <p:cNvPr id="8386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8386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 lIns="91427" tIns="45713" rIns="91427" bIns="45713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30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Print4 Reseller Presentation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2B8273-9A70-4E76-B6E1-14E96ED7B0C6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838658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2004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/>
          <a:lstStyle/>
          <a:p>
            <a:pPr algn="l"/>
            <a:r>
              <a:rPr lang="en-US" sz="1100" dirty="0"/>
              <a:t>Print4 Reseller Presentation</a:t>
            </a:r>
          </a:p>
        </p:txBody>
      </p:sp>
      <p:sp>
        <p:nvSpPr>
          <p:cNvPr id="838659" name="Rectangle 7"/>
          <p:cNvSpPr txBox="1">
            <a:spLocks noGrp="1" noChangeArrowheads="1"/>
          </p:cNvSpPr>
          <p:nvPr/>
        </p:nvSpPr>
        <p:spPr bwMode="auto">
          <a:xfrm>
            <a:off x="4114800" y="9145588"/>
            <a:ext cx="32004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 anchor="b"/>
          <a:lstStyle/>
          <a:p>
            <a:pPr algn="r"/>
            <a:fld id="{A75CAA5D-74F3-4B00-93BC-3EEA6E99900F}" type="slidenum">
              <a:rPr lang="en-US" sz="1100"/>
              <a:pPr algn="r"/>
              <a:t>5</a:t>
            </a:fld>
            <a:endParaRPr lang="en-US" sz="1100" dirty="0"/>
          </a:p>
        </p:txBody>
      </p:sp>
      <p:sp>
        <p:nvSpPr>
          <p:cNvPr id="8386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8386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 lIns="91427" tIns="45713" rIns="91427" bIns="45713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952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Print4 Reseller Presentation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2B8273-9A70-4E76-B6E1-14E96ED7B0C6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838658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2004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/>
          <a:lstStyle/>
          <a:p>
            <a:pPr algn="l"/>
            <a:r>
              <a:rPr lang="en-US" sz="1100" dirty="0"/>
              <a:t>Print4 Reseller Presentation</a:t>
            </a:r>
          </a:p>
        </p:txBody>
      </p:sp>
      <p:sp>
        <p:nvSpPr>
          <p:cNvPr id="838659" name="Rectangle 7"/>
          <p:cNvSpPr txBox="1">
            <a:spLocks noGrp="1" noChangeArrowheads="1"/>
          </p:cNvSpPr>
          <p:nvPr/>
        </p:nvSpPr>
        <p:spPr bwMode="auto">
          <a:xfrm>
            <a:off x="4114800" y="9145588"/>
            <a:ext cx="32004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 anchor="b"/>
          <a:lstStyle/>
          <a:p>
            <a:pPr algn="r"/>
            <a:fld id="{A75CAA5D-74F3-4B00-93BC-3EEA6E99900F}" type="slidenum">
              <a:rPr lang="en-US" sz="1100"/>
              <a:pPr algn="r"/>
              <a:t>6</a:t>
            </a:fld>
            <a:endParaRPr lang="en-US" sz="1100" dirty="0"/>
          </a:p>
        </p:txBody>
      </p:sp>
      <p:sp>
        <p:nvSpPr>
          <p:cNvPr id="8386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8386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 lIns="91427" tIns="45713" rIns="91427" bIns="45713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958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Print4 Reseller Presentation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2B8273-9A70-4E76-B6E1-14E96ED7B0C6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838658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2004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/>
          <a:lstStyle/>
          <a:p>
            <a:pPr algn="l"/>
            <a:r>
              <a:rPr lang="en-US" sz="1100" dirty="0"/>
              <a:t>Print4 Reseller Presentation</a:t>
            </a:r>
          </a:p>
        </p:txBody>
      </p:sp>
      <p:sp>
        <p:nvSpPr>
          <p:cNvPr id="838659" name="Rectangle 7"/>
          <p:cNvSpPr txBox="1">
            <a:spLocks noGrp="1" noChangeArrowheads="1"/>
          </p:cNvSpPr>
          <p:nvPr/>
        </p:nvSpPr>
        <p:spPr bwMode="auto">
          <a:xfrm>
            <a:off x="4114800" y="9145588"/>
            <a:ext cx="32004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 anchor="b"/>
          <a:lstStyle/>
          <a:p>
            <a:pPr algn="r"/>
            <a:fld id="{A75CAA5D-74F3-4B00-93BC-3EEA6E99900F}" type="slidenum">
              <a:rPr lang="en-US" sz="1100"/>
              <a:pPr algn="r"/>
              <a:t>7</a:t>
            </a:fld>
            <a:endParaRPr lang="en-US" sz="1100" dirty="0"/>
          </a:p>
        </p:txBody>
      </p:sp>
      <p:sp>
        <p:nvSpPr>
          <p:cNvPr id="8386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8386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 lIns="91427" tIns="45713" rIns="91427" bIns="45713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827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Print4 Reseller Presentation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2B8273-9A70-4E76-B6E1-14E96ED7B0C6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838658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2004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/>
          <a:lstStyle/>
          <a:p>
            <a:pPr algn="l"/>
            <a:r>
              <a:rPr lang="en-US" sz="1100" dirty="0"/>
              <a:t>Print4 Reseller Presentation</a:t>
            </a:r>
          </a:p>
        </p:txBody>
      </p:sp>
      <p:sp>
        <p:nvSpPr>
          <p:cNvPr id="838659" name="Rectangle 7"/>
          <p:cNvSpPr txBox="1">
            <a:spLocks noGrp="1" noChangeArrowheads="1"/>
          </p:cNvSpPr>
          <p:nvPr/>
        </p:nvSpPr>
        <p:spPr bwMode="auto">
          <a:xfrm>
            <a:off x="4114800" y="9145588"/>
            <a:ext cx="32004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 anchor="b"/>
          <a:lstStyle/>
          <a:p>
            <a:pPr algn="r"/>
            <a:fld id="{A75CAA5D-74F3-4B00-93BC-3EEA6E99900F}" type="slidenum">
              <a:rPr lang="en-US" sz="1100"/>
              <a:pPr algn="r"/>
              <a:t>8</a:t>
            </a:fld>
            <a:endParaRPr lang="en-US" sz="1100" dirty="0"/>
          </a:p>
        </p:txBody>
      </p:sp>
      <p:sp>
        <p:nvSpPr>
          <p:cNvPr id="8386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8386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 lIns="91427" tIns="45713" rIns="91427" bIns="45713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755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Print4 Reseller Presentation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2B8273-9A70-4E76-B6E1-14E96ED7B0C6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838658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2004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/>
          <a:lstStyle/>
          <a:p>
            <a:pPr algn="l"/>
            <a:r>
              <a:rPr lang="en-US" sz="1100" dirty="0"/>
              <a:t>Print4 Reseller Presentation</a:t>
            </a:r>
          </a:p>
        </p:txBody>
      </p:sp>
      <p:sp>
        <p:nvSpPr>
          <p:cNvPr id="838659" name="Rectangle 7"/>
          <p:cNvSpPr txBox="1">
            <a:spLocks noGrp="1" noChangeArrowheads="1"/>
          </p:cNvSpPr>
          <p:nvPr/>
        </p:nvSpPr>
        <p:spPr bwMode="auto">
          <a:xfrm>
            <a:off x="4114800" y="9145588"/>
            <a:ext cx="32004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 anchor="b"/>
          <a:lstStyle/>
          <a:p>
            <a:pPr algn="r"/>
            <a:fld id="{A75CAA5D-74F3-4B00-93BC-3EEA6E99900F}" type="slidenum">
              <a:rPr lang="en-US" sz="1100"/>
              <a:pPr algn="r"/>
              <a:t>9</a:t>
            </a:fld>
            <a:endParaRPr lang="en-US" sz="1100" dirty="0"/>
          </a:p>
        </p:txBody>
      </p:sp>
      <p:sp>
        <p:nvSpPr>
          <p:cNvPr id="8386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8386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 lIns="91427" tIns="45713" rIns="91427" bIns="45713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5556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Print4 Reseller Presentation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2B8273-9A70-4E76-B6E1-14E96ED7B0C6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838658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2004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/>
          <a:lstStyle/>
          <a:p>
            <a:pPr algn="l"/>
            <a:r>
              <a:rPr lang="en-US" sz="1100" dirty="0"/>
              <a:t>Print4 Reseller Presentation</a:t>
            </a:r>
          </a:p>
        </p:txBody>
      </p:sp>
      <p:sp>
        <p:nvSpPr>
          <p:cNvPr id="838659" name="Rectangle 7"/>
          <p:cNvSpPr txBox="1">
            <a:spLocks noGrp="1" noChangeArrowheads="1"/>
          </p:cNvSpPr>
          <p:nvPr/>
        </p:nvSpPr>
        <p:spPr bwMode="auto">
          <a:xfrm>
            <a:off x="4114800" y="9145588"/>
            <a:ext cx="32004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 anchor="b"/>
          <a:lstStyle/>
          <a:p>
            <a:pPr algn="r"/>
            <a:fld id="{A75CAA5D-74F3-4B00-93BC-3EEA6E99900F}" type="slidenum">
              <a:rPr lang="en-US" sz="1100"/>
              <a:pPr algn="r"/>
              <a:t>10</a:t>
            </a:fld>
            <a:endParaRPr lang="en-US" sz="1100" dirty="0"/>
          </a:p>
        </p:txBody>
      </p:sp>
      <p:sp>
        <p:nvSpPr>
          <p:cNvPr id="8386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8386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 lIns="91427" tIns="45713" rIns="91427" bIns="45713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071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19075" y="1828800"/>
            <a:ext cx="3514725" cy="838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8600" y="2819400"/>
            <a:ext cx="3505200" cy="990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3D9B2B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2736" y="0"/>
            <a:ext cx="5541264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76200"/>
            <a:ext cx="19240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"/>
            <a:ext cx="56197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76200"/>
            <a:ext cx="7696200" cy="9906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295400"/>
            <a:ext cx="7696200" cy="5181600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295400"/>
            <a:ext cx="37719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00" y="1295400"/>
            <a:ext cx="37719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295400"/>
            <a:ext cx="7696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76200"/>
            <a:ext cx="7696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48400"/>
            <a:ext cx="1875688" cy="34247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228600" indent="-228600" algn="l" rtl="0" fontAlgn="base">
        <a:spcBef>
          <a:spcPct val="20000"/>
        </a:spcBef>
        <a:spcAft>
          <a:spcPct val="0"/>
        </a:spcAft>
        <a:buClr>
          <a:srgbClr val="3D9B2B"/>
        </a:buClr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fontAlgn="base">
        <a:spcBef>
          <a:spcPct val="20000"/>
        </a:spcBef>
        <a:spcAft>
          <a:spcPct val="0"/>
        </a:spcAft>
        <a:buClr>
          <a:srgbClr val="3D9B2B"/>
        </a:buClr>
        <a:buChar char="–"/>
        <a:defRPr>
          <a:solidFill>
            <a:schemeClr val="tx1"/>
          </a:solidFill>
          <a:latin typeface="+mn-lt"/>
        </a:defRPr>
      </a:lvl2pPr>
      <a:lvl3pPr marL="800100" indent="-171450" algn="l" rtl="0" fontAlgn="base">
        <a:spcBef>
          <a:spcPct val="20000"/>
        </a:spcBef>
        <a:spcAft>
          <a:spcPct val="0"/>
        </a:spcAft>
        <a:buClr>
          <a:srgbClr val="3D9B2B"/>
        </a:buClr>
        <a:buChar char="•"/>
        <a:defRPr sz="1600">
          <a:solidFill>
            <a:schemeClr val="tx1"/>
          </a:solidFill>
          <a:latin typeface="+mn-lt"/>
        </a:defRPr>
      </a:lvl3pPr>
      <a:lvl4pPr marL="1085850" indent="-171450" algn="l" rtl="0" fontAlgn="base">
        <a:spcBef>
          <a:spcPct val="20000"/>
        </a:spcBef>
        <a:spcAft>
          <a:spcPct val="0"/>
        </a:spcAft>
        <a:buClr>
          <a:srgbClr val="3D9B2B"/>
        </a:buClr>
        <a:buChar char="–"/>
        <a:defRPr sz="1400">
          <a:solidFill>
            <a:schemeClr val="tx1"/>
          </a:solidFill>
          <a:latin typeface="+mn-lt"/>
        </a:defRPr>
      </a:lvl4pPr>
      <a:lvl5pPr marL="1371600" indent="-171450" algn="l" rtl="0" fontAlgn="base">
        <a:spcBef>
          <a:spcPct val="20000"/>
        </a:spcBef>
        <a:spcAft>
          <a:spcPct val="0"/>
        </a:spcAft>
        <a:buClr>
          <a:srgbClr val="3D9B2B"/>
        </a:buClr>
        <a:buChar char="»"/>
        <a:defRPr sz="1200">
          <a:solidFill>
            <a:schemeClr val="tx1"/>
          </a:solidFill>
          <a:latin typeface="+mn-lt"/>
        </a:defRPr>
      </a:lvl5pPr>
      <a:lvl6pPr marL="1828800" indent="-171450" algn="l" rtl="0" fontAlgn="base">
        <a:spcBef>
          <a:spcPct val="20000"/>
        </a:spcBef>
        <a:spcAft>
          <a:spcPct val="0"/>
        </a:spcAft>
        <a:buClr>
          <a:srgbClr val="3D9B2B"/>
        </a:buClr>
        <a:buChar char="»"/>
        <a:defRPr sz="1200">
          <a:solidFill>
            <a:schemeClr val="tx1"/>
          </a:solidFill>
          <a:latin typeface="+mn-lt"/>
        </a:defRPr>
      </a:lvl6pPr>
      <a:lvl7pPr marL="2286000" indent="-171450" algn="l" rtl="0" fontAlgn="base">
        <a:spcBef>
          <a:spcPct val="20000"/>
        </a:spcBef>
        <a:spcAft>
          <a:spcPct val="0"/>
        </a:spcAft>
        <a:buClr>
          <a:srgbClr val="3D9B2B"/>
        </a:buClr>
        <a:buChar char="»"/>
        <a:defRPr sz="1200">
          <a:solidFill>
            <a:schemeClr val="tx1"/>
          </a:solidFill>
          <a:latin typeface="+mn-lt"/>
        </a:defRPr>
      </a:lvl7pPr>
      <a:lvl8pPr marL="2743200" indent="-171450" algn="l" rtl="0" fontAlgn="base">
        <a:spcBef>
          <a:spcPct val="20000"/>
        </a:spcBef>
        <a:spcAft>
          <a:spcPct val="0"/>
        </a:spcAft>
        <a:buClr>
          <a:srgbClr val="3D9B2B"/>
        </a:buClr>
        <a:buChar char="»"/>
        <a:defRPr sz="1200">
          <a:solidFill>
            <a:schemeClr val="tx1"/>
          </a:solidFill>
          <a:latin typeface="+mn-lt"/>
        </a:defRPr>
      </a:lvl8pPr>
      <a:lvl9pPr marL="3200400" indent="-171450" algn="l" rtl="0" fontAlgn="base">
        <a:spcBef>
          <a:spcPct val="20000"/>
        </a:spcBef>
        <a:spcAft>
          <a:spcPct val="0"/>
        </a:spcAft>
        <a:buClr>
          <a:srgbClr val="3D9B2B"/>
        </a:buClr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16" name="Rectangle 1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Containment</a:t>
            </a:r>
            <a:br>
              <a:rPr lang="en-US" sz="4000" dirty="0" smtClean="0"/>
            </a:br>
            <a:r>
              <a:rPr lang="en-US" sz="4000" dirty="0" smtClean="0"/>
              <a:t>Solutions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1" y="5680394"/>
            <a:ext cx="3390900" cy="6191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646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Containment Solutions for Hot and Cold Aisles</a:t>
            </a:r>
            <a:br>
              <a:rPr lang="en-US" dirty="0" smtClean="0"/>
            </a:br>
            <a:r>
              <a:rPr lang="en-US" dirty="0" smtClean="0">
                <a:solidFill>
                  <a:srgbClr val="3D9B2B"/>
                </a:solidFill>
              </a:rPr>
              <a:t>Aisle End Sliding Doors</a:t>
            </a:r>
            <a:endParaRPr lang="en-US" dirty="0">
              <a:solidFill>
                <a:srgbClr val="3D9B2B"/>
              </a:solidFill>
            </a:endParaRPr>
          </a:p>
        </p:txBody>
      </p:sp>
      <p:pic>
        <p:nvPicPr>
          <p:cNvPr id="6" name="Picture 5" descr="IMG_3033-new sliding door-03051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7400" y="1981200"/>
            <a:ext cx="6248400" cy="4165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09800" y="1447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j-lt"/>
              </a:rPr>
              <a:t>Sliding Door attached to row-end racks</a:t>
            </a:r>
            <a:endParaRPr lang="en-US" sz="2000" b="1" dirty="0">
              <a:latin typeface="+mj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646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Containment Solutions for Hot and Cold Aisles</a:t>
            </a:r>
            <a:br>
              <a:rPr lang="en-US" dirty="0" smtClean="0"/>
            </a:br>
            <a:r>
              <a:rPr lang="en-US" dirty="0" smtClean="0">
                <a:solidFill>
                  <a:srgbClr val="3D9B2B"/>
                </a:solidFill>
              </a:rPr>
              <a:t>Aisle End Sliding Doors</a:t>
            </a:r>
            <a:endParaRPr lang="en-US" dirty="0">
              <a:solidFill>
                <a:srgbClr val="3D9B2B"/>
              </a:solidFill>
            </a:endParaRPr>
          </a:p>
        </p:txBody>
      </p:sp>
      <p:pic>
        <p:nvPicPr>
          <p:cNvPr id="3074" name="Picture 2" descr="C:\_Recovered\Polargy\Telx 111 8th Ave &amp; 60 Hudson NYC\Pictures\IMG_188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1143000"/>
            <a:ext cx="60198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646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Containment Solutions for Hot and Cold Aisles </a:t>
            </a:r>
            <a:r>
              <a:rPr lang="en-US" dirty="0" smtClean="0">
                <a:solidFill>
                  <a:srgbClr val="3D9B2B"/>
                </a:solidFill>
              </a:rPr>
              <a:t>Vertical and Custom Panels</a:t>
            </a:r>
            <a:endParaRPr lang="en-US" dirty="0">
              <a:solidFill>
                <a:srgbClr val="3D9B2B"/>
              </a:solidFill>
            </a:endParaRPr>
          </a:p>
        </p:txBody>
      </p:sp>
      <p:pic>
        <p:nvPicPr>
          <p:cNvPr id="1027" name="Picture 3" descr="P:\Storage\Tech Services Projects\Containment Pics\Traditional Containment\C-Spire\TOC\IMG_294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1955800"/>
            <a:ext cx="3486150" cy="4648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600200" y="11430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+mj-lt"/>
              </a:rPr>
              <a:t>Vertical Panels Installed in contained aisle</a:t>
            </a:r>
          </a:p>
          <a:p>
            <a:r>
              <a:rPr lang="en-US" sz="1800" b="1" dirty="0" smtClean="0">
                <a:latin typeface="+mj-lt"/>
              </a:rPr>
              <a:t>along with Single-Wide Door</a:t>
            </a:r>
            <a:endParaRPr lang="en-US" sz="1800" b="1" dirty="0">
              <a:latin typeface="+mj-lt"/>
            </a:endParaRPr>
          </a:p>
        </p:txBody>
      </p:sp>
      <p:pic>
        <p:nvPicPr>
          <p:cNvPr id="1028" name="Picture 4" descr="P:\Storage\Tech Services Projects\Containment Pics\Traditional Containment\C-Spire\HQ\IMG_256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1955800"/>
            <a:ext cx="3505200" cy="467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646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Containment Solutions for Hot and Cold Aisles</a:t>
            </a:r>
            <a:br>
              <a:rPr lang="en-US" dirty="0" smtClean="0"/>
            </a:br>
            <a:r>
              <a:rPr lang="en-US" dirty="0" smtClean="0">
                <a:solidFill>
                  <a:srgbClr val="3D9B2B"/>
                </a:solidFill>
              </a:rPr>
              <a:t>Vertical and Custom Panels</a:t>
            </a:r>
            <a:endParaRPr lang="en-US" dirty="0">
              <a:solidFill>
                <a:srgbClr val="3D9B2B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0" y="114300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+mj-lt"/>
              </a:rPr>
              <a:t>Free-Standing Vertical Panel with feet</a:t>
            </a:r>
            <a:endParaRPr lang="en-US" sz="1800" b="1" dirty="0">
              <a:latin typeface="+mj-lt"/>
            </a:endParaRPr>
          </a:p>
        </p:txBody>
      </p:sp>
      <p:pic>
        <p:nvPicPr>
          <p:cNvPr id="8194" name="Picture 2" descr="C:\_Recovered\Polargy\Telx 111 8th Ave &amp; 60 Hudson NYC\Pictures\IMG_446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9400" y="1600200"/>
            <a:ext cx="3771900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646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Containment Solutions for Hot and Cold Aisles</a:t>
            </a:r>
            <a:br>
              <a:rPr lang="en-US" dirty="0" smtClean="0"/>
            </a:br>
            <a:r>
              <a:rPr lang="en-US" dirty="0" smtClean="0">
                <a:solidFill>
                  <a:srgbClr val="3D9B2B"/>
                </a:solidFill>
              </a:rPr>
              <a:t>Capped Aisles</a:t>
            </a:r>
            <a:endParaRPr lang="en-US" dirty="0">
              <a:solidFill>
                <a:srgbClr val="3D9B2B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137160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+mj-lt"/>
              </a:rPr>
              <a:t>Overhead photo of “Drop-Away” Panels in custom frames</a:t>
            </a:r>
            <a:endParaRPr lang="en-US" sz="1800" b="1" dirty="0">
              <a:latin typeface="+mj-lt"/>
            </a:endParaRPr>
          </a:p>
        </p:txBody>
      </p:sp>
      <p:pic>
        <p:nvPicPr>
          <p:cNvPr id="4098" name="Picture 2" descr="C:\_Recovered\Polargy\Telx 111 8th Ave &amp; 60 Hudson NYC\Pictures\IMG_188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1905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646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Containment Solutions for Hot and Cold Aisles </a:t>
            </a:r>
            <a:r>
              <a:rPr lang="en-US" dirty="0" smtClean="0">
                <a:solidFill>
                  <a:srgbClr val="3D9B2B"/>
                </a:solidFill>
              </a:rPr>
              <a:t>Capped Aisles</a:t>
            </a:r>
            <a:endParaRPr lang="en-US" dirty="0">
              <a:solidFill>
                <a:srgbClr val="3D9B2B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0" y="114300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+mj-lt"/>
              </a:rPr>
              <a:t> “Drop-Away” Panels and Single Sliding Door</a:t>
            </a:r>
            <a:endParaRPr lang="en-US" sz="1800" b="1" dirty="0">
              <a:latin typeface="+mj-lt"/>
            </a:endParaRPr>
          </a:p>
        </p:txBody>
      </p:sp>
      <p:pic>
        <p:nvPicPr>
          <p:cNvPr id="5122" name="Picture 2" descr="C:\_Recovered\Polargy\Telx 111 8th Ave &amp; 60 Hudson NYC\Pictures\IMG_295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1676400"/>
            <a:ext cx="6477000" cy="4857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646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Containment Solutions for Hot and Cold Aisles</a:t>
            </a:r>
            <a:br>
              <a:rPr lang="en-US" dirty="0" smtClean="0"/>
            </a:br>
            <a:r>
              <a:rPr lang="en-US" dirty="0" smtClean="0">
                <a:solidFill>
                  <a:srgbClr val="3D9B2B"/>
                </a:solidFill>
              </a:rPr>
              <a:t>CRAC/CRAH Hoods</a:t>
            </a:r>
            <a:endParaRPr lang="en-US" dirty="0">
              <a:solidFill>
                <a:srgbClr val="3D9B2B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13716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+mj-lt"/>
              </a:rPr>
              <a:t>DCIM CRAC Hood used to direct-couple to overhead plenum </a:t>
            </a:r>
            <a:endParaRPr lang="en-US" sz="1800" b="1" dirty="0">
              <a:latin typeface="+mj-lt"/>
            </a:endParaRPr>
          </a:p>
        </p:txBody>
      </p:sp>
      <p:pic>
        <p:nvPicPr>
          <p:cNvPr id="2050" name="Picture 2" descr="P:\Storage\Tech Services Projects\Containment Pics\Traditional Containment\C-Spire\HQ\IMG_256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1905000"/>
            <a:ext cx="5689600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646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Containment Solutions for Hot and Cold Aisles</a:t>
            </a:r>
            <a:br>
              <a:rPr lang="en-US" dirty="0" smtClean="0"/>
            </a:br>
            <a:r>
              <a:rPr lang="en-US" dirty="0" smtClean="0">
                <a:solidFill>
                  <a:srgbClr val="3D9B2B"/>
                </a:solidFill>
              </a:rPr>
              <a:t>CRAC/CRAH Hoods</a:t>
            </a:r>
            <a:endParaRPr lang="en-US" dirty="0">
              <a:solidFill>
                <a:srgbClr val="3D9B2B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1200" y="12192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+mj-lt"/>
              </a:rPr>
              <a:t>Custom Duct Designs</a:t>
            </a:r>
            <a:endParaRPr lang="en-US" sz="1800" b="1" dirty="0">
              <a:latin typeface="+mj-lt"/>
            </a:endParaRPr>
          </a:p>
        </p:txBody>
      </p:sp>
      <p:pic>
        <p:nvPicPr>
          <p:cNvPr id="10242" name="Picture 2" descr="E:\DCIM\101_PANA\P101072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1676400"/>
            <a:ext cx="6705600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646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Containment Solutions for Hot and Cold Aisles </a:t>
            </a:r>
            <a:r>
              <a:rPr lang="en-US" dirty="0" smtClean="0">
                <a:solidFill>
                  <a:srgbClr val="3D9B2B"/>
                </a:solidFill>
              </a:rPr>
              <a:t>CRAC/CRAH Hoods</a:t>
            </a:r>
            <a:endParaRPr lang="en-US" dirty="0">
              <a:solidFill>
                <a:srgbClr val="3D9B2B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0" y="1219200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+mj-lt"/>
              </a:rPr>
              <a:t>Filter Access Door</a:t>
            </a:r>
            <a:endParaRPr lang="en-US" sz="1800" b="1" dirty="0">
              <a:latin typeface="+mj-lt"/>
            </a:endParaRPr>
          </a:p>
        </p:txBody>
      </p:sp>
      <p:pic>
        <p:nvPicPr>
          <p:cNvPr id="11266" name="Picture 2" descr="E:\DCIM\101_PANA\P101073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0400" y="1600200"/>
            <a:ext cx="6756400" cy="5067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646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Containment Solutions</a:t>
            </a:r>
            <a:br>
              <a:rPr lang="en-US" dirty="0" smtClean="0"/>
            </a:br>
            <a:r>
              <a:rPr lang="en-US" dirty="0" smtClean="0">
                <a:solidFill>
                  <a:srgbClr val="3D9B2B"/>
                </a:solidFill>
              </a:rPr>
              <a:t>Capabilities</a:t>
            </a:r>
            <a:endParaRPr lang="en-US" dirty="0">
              <a:solidFill>
                <a:srgbClr val="3D9B2B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Thermal/Capacity Assessments</a:t>
            </a:r>
            <a:br>
              <a:rPr lang="en-US" b="0" dirty="0" smtClean="0"/>
            </a:br>
            <a:endParaRPr lang="en-US" b="0" dirty="0" smtClean="0"/>
          </a:p>
          <a:p>
            <a:r>
              <a:rPr lang="en-US" b="0" dirty="0" smtClean="0"/>
              <a:t>CFD Modeling</a:t>
            </a:r>
            <a:br>
              <a:rPr lang="en-US" b="0" dirty="0" smtClean="0"/>
            </a:br>
            <a:endParaRPr lang="en-US" b="0" dirty="0" smtClean="0"/>
          </a:p>
          <a:p>
            <a:r>
              <a:rPr lang="en-US" b="0" dirty="0" smtClean="0"/>
              <a:t>Containment Design</a:t>
            </a:r>
          </a:p>
          <a:p>
            <a:endParaRPr lang="en-US" b="0" dirty="0" smtClean="0"/>
          </a:p>
          <a:p>
            <a:r>
              <a:rPr lang="en-US" b="0" dirty="0" smtClean="0"/>
              <a:t>Standard and Custom Products</a:t>
            </a:r>
            <a:br>
              <a:rPr lang="en-US" b="0" dirty="0" smtClean="0"/>
            </a:br>
            <a:endParaRPr lang="en-US" b="0" dirty="0" smtClean="0"/>
          </a:p>
          <a:p>
            <a:r>
              <a:rPr lang="en-US" b="0" dirty="0" smtClean="0"/>
              <a:t>Monitoring and Alerting</a:t>
            </a:r>
            <a:br>
              <a:rPr lang="en-US" b="0" dirty="0" smtClean="0"/>
            </a:br>
            <a:endParaRPr lang="en-US" b="0" dirty="0" smtClean="0"/>
          </a:p>
          <a:p>
            <a:r>
              <a:rPr lang="en-US" b="0" dirty="0" smtClean="0"/>
              <a:t>Fabrication</a:t>
            </a:r>
            <a:br>
              <a:rPr lang="en-US" b="0" dirty="0" smtClean="0"/>
            </a:br>
            <a:endParaRPr lang="en-US" b="0" dirty="0" smtClean="0"/>
          </a:p>
          <a:p>
            <a:r>
              <a:rPr lang="en-US" b="0" dirty="0" smtClean="0"/>
              <a:t>Turnkey Installation and  Logistics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646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Cooling Efficiency Solutions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1600" dirty="0" smtClean="0">
                <a:solidFill>
                  <a:srgbClr val="3D9B2B"/>
                </a:solidFill>
              </a:rPr>
              <a:t>Passive Thermal Containment </a:t>
            </a:r>
          </a:p>
          <a:p>
            <a:pPr>
              <a:spcBef>
                <a:spcPts val="0"/>
              </a:spcBef>
            </a:pPr>
            <a:r>
              <a:rPr lang="en-US" sz="1400" b="0" dirty="0" smtClean="0"/>
              <a:t>Blanking Panels </a:t>
            </a:r>
          </a:p>
          <a:p>
            <a:pPr>
              <a:spcBef>
                <a:spcPts val="0"/>
              </a:spcBef>
            </a:pPr>
            <a:r>
              <a:rPr lang="en-US" sz="1400" b="0" dirty="0" smtClean="0"/>
              <a:t>Foam, Skirts and Covers </a:t>
            </a:r>
          </a:p>
          <a:p>
            <a:pPr>
              <a:spcBef>
                <a:spcPts val="0"/>
              </a:spcBef>
            </a:pPr>
            <a:r>
              <a:rPr lang="en-US" sz="1400" b="0" dirty="0" smtClean="0"/>
              <a:t>Raised Floor Grommets </a:t>
            </a:r>
          </a:p>
          <a:p>
            <a:pPr>
              <a:spcBef>
                <a:spcPts val="0"/>
              </a:spcBef>
            </a:pPr>
            <a:r>
              <a:rPr lang="en-US" sz="1400" b="0" dirty="0" smtClean="0"/>
              <a:t>Brush Seal Solutions </a:t>
            </a:r>
          </a:p>
          <a:p>
            <a:pPr>
              <a:spcBef>
                <a:spcPts val="0"/>
              </a:spcBef>
            </a:pPr>
            <a:r>
              <a:rPr lang="en-US" sz="1400" b="0" dirty="0" smtClean="0"/>
              <a:t>Under-Floor Baffle System </a:t>
            </a:r>
          </a:p>
          <a:p>
            <a:pPr>
              <a:spcBef>
                <a:spcPts val="0"/>
              </a:spcBef>
            </a:pPr>
            <a:r>
              <a:rPr lang="en-US" sz="1400" b="0" dirty="0" smtClean="0"/>
              <a:t>Containment Curtains, Panels and Doors </a:t>
            </a:r>
          </a:p>
          <a:p>
            <a:pPr>
              <a:spcBef>
                <a:spcPts val="0"/>
              </a:spcBef>
            </a:pPr>
            <a:r>
              <a:rPr lang="en-US" sz="1400" b="0" dirty="0" smtClean="0"/>
              <a:t>Capped Aisles </a:t>
            </a:r>
          </a:p>
          <a:p>
            <a:pPr>
              <a:spcBef>
                <a:spcPts val="0"/>
              </a:spcBef>
            </a:pPr>
            <a:endParaRPr lang="en-US" sz="1400" b="0" dirty="0" smtClean="0"/>
          </a:p>
          <a:p>
            <a:pPr>
              <a:spcBef>
                <a:spcPts val="0"/>
              </a:spcBef>
            </a:pPr>
            <a:endParaRPr lang="en-US" sz="1400" b="0" dirty="0" smtClean="0"/>
          </a:p>
          <a:p>
            <a:pPr>
              <a:spcBef>
                <a:spcPts val="0"/>
              </a:spcBef>
              <a:buNone/>
            </a:pPr>
            <a:r>
              <a:rPr lang="en-US" sz="1600" dirty="0" smtClean="0">
                <a:solidFill>
                  <a:srgbClr val="3D9B2B"/>
                </a:solidFill>
              </a:rPr>
              <a:t>Dynamic Airflow Management </a:t>
            </a:r>
          </a:p>
          <a:p>
            <a:pPr>
              <a:spcBef>
                <a:spcPts val="0"/>
              </a:spcBef>
            </a:pPr>
            <a:r>
              <a:rPr lang="en-US" sz="1400" b="0" dirty="0" smtClean="0"/>
              <a:t>In-Rack Airflow Delivery and Distribution </a:t>
            </a:r>
          </a:p>
          <a:p>
            <a:pPr>
              <a:spcBef>
                <a:spcPts val="0"/>
              </a:spcBef>
            </a:pPr>
            <a:r>
              <a:rPr lang="en-US" sz="1400" b="0" dirty="0" smtClean="0"/>
              <a:t>Under-Floor and Overhead Air Movers </a:t>
            </a:r>
          </a:p>
          <a:p>
            <a:pPr>
              <a:spcBef>
                <a:spcPts val="0"/>
              </a:spcBef>
            </a:pPr>
            <a:r>
              <a:rPr lang="en-US" sz="1400" b="0" dirty="0" smtClean="0"/>
              <a:t>Intelligent Airflow Distribution and Management </a:t>
            </a:r>
          </a:p>
          <a:p>
            <a:pPr>
              <a:spcBef>
                <a:spcPts val="0"/>
              </a:spcBef>
            </a:pPr>
            <a:r>
              <a:rPr lang="en-US" sz="1400" b="0" dirty="0" smtClean="0"/>
              <a:t>Pressure-Managed Heat Extraction </a:t>
            </a:r>
          </a:p>
          <a:p>
            <a:pPr>
              <a:spcBef>
                <a:spcPts val="0"/>
              </a:spcBef>
            </a:pPr>
            <a:endParaRPr lang="en-US" sz="1400" b="0" dirty="0" smtClean="0"/>
          </a:p>
          <a:p>
            <a:pPr marL="0" indent="0">
              <a:spcBef>
                <a:spcPts val="0"/>
              </a:spcBef>
              <a:buNone/>
            </a:pPr>
            <a:endParaRPr lang="en-US" sz="1400" b="0" dirty="0" smtClean="0"/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6781800" y="1295400"/>
            <a:ext cx="0" cy="533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646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Cooling Efficiency Solutions</a:t>
            </a:r>
            <a:br>
              <a:rPr lang="en-US" dirty="0" smtClean="0"/>
            </a:br>
            <a:r>
              <a:rPr lang="en-US" sz="2400" dirty="0" smtClean="0">
                <a:solidFill>
                  <a:srgbClr val="3D9B2B"/>
                </a:solidFill>
              </a:rPr>
              <a:t>Passive Thermal Containment 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371600" y="1295400"/>
            <a:ext cx="5105400" cy="51816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</a:pPr>
            <a:r>
              <a:rPr lang="en-US" sz="1600" b="0" dirty="0" smtClean="0"/>
              <a:t>Aid data center airflow and cooling</a:t>
            </a:r>
          </a:p>
          <a:p>
            <a:pPr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</a:pPr>
            <a:r>
              <a:rPr lang="en-US" sz="1600" b="0" dirty="0" smtClean="0"/>
              <a:t>Prevents by-pass airflow and mixing</a:t>
            </a:r>
          </a:p>
          <a:p>
            <a:pPr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</a:pPr>
            <a:r>
              <a:rPr lang="en-US" sz="1600" b="0" dirty="0" smtClean="0"/>
              <a:t>Considered “Best Practices” products</a:t>
            </a:r>
          </a:p>
          <a:p>
            <a:pPr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</a:pPr>
            <a:r>
              <a:rPr lang="en-US" sz="1600" b="0" dirty="0" smtClean="0"/>
              <a:t>High Value for lower cost</a:t>
            </a:r>
          </a:p>
          <a:p>
            <a:pPr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</a:pPr>
            <a:r>
              <a:rPr lang="en-US" sz="1600" b="0" dirty="0" smtClean="0"/>
              <a:t>Typically used in conjunction with larger efficiency initiatives</a:t>
            </a:r>
          </a:p>
          <a:p>
            <a:pPr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</a:pPr>
            <a:r>
              <a:rPr lang="en-US" sz="1600" b="0" dirty="0" smtClean="0"/>
              <a:t>Can be part of Utility Incentive projects</a:t>
            </a:r>
          </a:p>
          <a:p>
            <a:pPr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</a:pPr>
            <a:r>
              <a:rPr lang="en-US" sz="1600" b="0" dirty="0" smtClean="0"/>
              <a:t>Containment Solutions typically require design and are custom to each application.  Applies to HAC and CAC</a:t>
            </a:r>
          </a:p>
          <a:p>
            <a:pPr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</a:pPr>
            <a:r>
              <a:rPr lang="en-US" sz="1600" dirty="0" smtClean="0"/>
              <a:t>CRAC Duct  and Extender Kits </a:t>
            </a:r>
            <a:r>
              <a:rPr lang="en-US" sz="1600" b="0" dirty="0" smtClean="0"/>
              <a:t/>
            </a:r>
            <a:br>
              <a:rPr lang="en-US" sz="1600" b="0" dirty="0" smtClean="0"/>
            </a:br>
            <a:r>
              <a:rPr lang="en-US" sz="1600" b="0" dirty="0" smtClean="0"/>
              <a:t>Modular Design, easy to assemble, non-intrusive to drop ceiling, access door for filters.  Ships flat, assembles on-site</a:t>
            </a:r>
          </a:p>
          <a:p>
            <a:pPr>
              <a:spcBef>
                <a:spcPts val="0"/>
              </a:spcBef>
            </a:pPr>
            <a:endParaRPr lang="en-US" sz="1600" b="0" dirty="0" smtClean="0"/>
          </a:p>
        </p:txBody>
      </p:sp>
      <p:sp>
        <p:nvSpPr>
          <p:cNvPr id="17" name="Content Placeholder 10"/>
          <p:cNvSpPr txBox="1">
            <a:spLocks/>
          </p:cNvSpPr>
          <p:nvPr/>
        </p:nvSpPr>
        <p:spPr bwMode="auto">
          <a:xfrm>
            <a:off x="6858000" y="1219200"/>
            <a:ext cx="2362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D9B2B"/>
              </a:buClr>
              <a:buSzTx/>
              <a:tabLst/>
              <a:defRPr/>
            </a:pPr>
            <a:r>
              <a:rPr kumimoji="0" lang="en-US" sz="110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Blanking Panels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D9B2B"/>
              </a:buClr>
              <a:buSzTx/>
              <a:tabLst/>
              <a:defRPr/>
            </a:pPr>
            <a:r>
              <a:rPr kumimoji="0" lang="en-US" sz="110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Foam, Skirts and Covers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D9B2B"/>
              </a:buClr>
              <a:buSzTx/>
              <a:tabLst/>
              <a:defRPr/>
            </a:pPr>
            <a:r>
              <a:rPr kumimoji="0" lang="en-US" sz="110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Raised Floor Grommets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D9B2B"/>
              </a:buClr>
              <a:buSzTx/>
              <a:tabLst/>
              <a:defRPr/>
            </a:pPr>
            <a:r>
              <a:rPr kumimoji="0" lang="en-US" sz="110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Brush Seal Solutions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D9B2B"/>
              </a:buClr>
              <a:buSzTx/>
              <a:tabLst/>
              <a:defRPr/>
            </a:pPr>
            <a:r>
              <a:rPr kumimoji="0" lang="en-US" sz="110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Under-Floor Baffle System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D9B2B"/>
              </a:buClr>
              <a:buSzTx/>
              <a:tabLst/>
              <a:defRPr/>
            </a:pPr>
            <a:r>
              <a:rPr kumimoji="0" lang="en-US" sz="110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Containment Curtains, </a:t>
            </a:r>
            <a:br>
              <a:rPr kumimoji="0" lang="en-US" sz="110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en-US" sz="110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Panels and Doors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D9B2B"/>
              </a:buClr>
              <a:buSzTx/>
              <a:tabLst/>
              <a:defRPr/>
            </a:pPr>
            <a:r>
              <a:rPr kumimoji="0" lang="en-US" sz="110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Capped Aisles</a:t>
            </a:r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6781800" y="1295400"/>
            <a:ext cx="0" cy="533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646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Cooling Efficiency Solutions</a:t>
            </a:r>
            <a:br>
              <a:rPr lang="en-US" dirty="0" smtClean="0"/>
            </a:br>
            <a:r>
              <a:rPr lang="en-US" sz="2400" dirty="0" smtClean="0">
                <a:solidFill>
                  <a:srgbClr val="3D9B2B"/>
                </a:solidFill>
              </a:rPr>
              <a:t>Dynamic Airflow Management</a:t>
            </a:r>
            <a:endParaRPr lang="en-US" dirty="0"/>
          </a:p>
        </p:txBody>
      </p:sp>
      <p:sp>
        <p:nvSpPr>
          <p:cNvPr id="17" name="Content Placeholder 10"/>
          <p:cNvSpPr txBox="1">
            <a:spLocks/>
          </p:cNvSpPr>
          <p:nvPr/>
        </p:nvSpPr>
        <p:spPr bwMode="auto">
          <a:xfrm>
            <a:off x="6858000" y="1219200"/>
            <a:ext cx="2362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l">
              <a:spcBef>
                <a:spcPts val="0"/>
              </a:spcBef>
              <a:spcAft>
                <a:spcPts val="600"/>
              </a:spcAft>
              <a:buClr>
                <a:srgbClr val="3D9B2B"/>
              </a:buClr>
            </a:pPr>
            <a:r>
              <a:rPr lang="en-US" sz="1100" kern="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In-Rack Airflow Delivery</a:t>
            </a:r>
            <a:br>
              <a:rPr lang="en-US" sz="1100" kern="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kern="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and Distribution </a:t>
            </a:r>
          </a:p>
          <a:p>
            <a:pPr lvl="0" algn="l">
              <a:spcBef>
                <a:spcPts val="0"/>
              </a:spcBef>
              <a:spcAft>
                <a:spcPts val="600"/>
              </a:spcAft>
              <a:buClr>
                <a:srgbClr val="3D9B2B"/>
              </a:buClr>
            </a:pPr>
            <a:r>
              <a:rPr lang="en-US" sz="1100" kern="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Under-Floor and Overhead</a:t>
            </a:r>
            <a:br>
              <a:rPr lang="en-US" sz="1100" kern="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kern="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Air Movers </a:t>
            </a:r>
          </a:p>
          <a:p>
            <a:pPr lvl="0" algn="l">
              <a:spcBef>
                <a:spcPts val="0"/>
              </a:spcBef>
              <a:spcAft>
                <a:spcPts val="600"/>
              </a:spcAft>
              <a:buClr>
                <a:srgbClr val="3D9B2B"/>
              </a:buClr>
            </a:pPr>
            <a:r>
              <a:rPr lang="en-US" sz="1100" kern="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Intelligent Airflow Distribution</a:t>
            </a:r>
            <a:br>
              <a:rPr lang="en-US" sz="1100" kern="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kern="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and Management </a:t>
            </a:r>
          </a:p>
          <a:p>
            <a:pPr lvl="0" algn="l">
              <a:spcBef>
                <a:spcPts val="0"/>
              </a:spcBef>
              <a:spcAft>
                <a:spcPts val="600"/>
              </a:spcAft>
              <a:buClr>
                <a:srgbClr val="3D9B2B"/>
              </a:buClr>
            </a:pPr>
            <a:r>
              <a:rPr lang="en-US" sz="1100" kern="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Pressure-Managed Heat Extraction </a:t>
            </a:r>
          </a:p>
        </p:txBody>
      </p:sp>
      <p:pic>
        <p:nvPicPr>
          <p:cNvPr id="8" name="Picture 26" descr="IMG_4567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2096" y="4191000"/>
            <a:ext cx="3394304" cy="2182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HotSpotr_Floor_Ceil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1238402"/>
            <a:ext cx="2057400" cy="2723998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2286000"/>
            <a:ext cx="292608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1600200"/>
            <a:ext cx="292608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Straight Connector 19"/>
          <p:cNvCxnSpPr/>
          <p:nvPr/>
        </p:nvCxnSpPr>
        <p:spPr bwMode="auto">
          <a:xfrm>
            <a:off x="6781800" y="1295400"/>
            <a:ext cx="0" cy="533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646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Containment Solutions Hot and Cold Aisles</a:t>
            </a:r>
            <a:br>
              <a:rPr lang="en-US" sz="2400" dirty="0" smtClean="0"/>
            </a:br>
            <a:r>
              <a:rPr lang="en-US" sz="2400" dirty="0" smtClean="0">
                <a:solidFill>
                  <a:srgbClr val="3D9B2B"/>
                </a:solidFill>
              </a:rPr>
              <a:t>Design Capabilities</a:t>
            </a:r>
            <a:endParaRPr lang="en-US" sz="2400" dirty="0">
              <a:solidFill>
                <a:srgbClr val="3D9B2B"/>
              </a:solidFill>
            </a:endParaRPr>
          </a:p>
        </p:txBody>
      </p:sp>
      <p:pic>
        <p:nvPicPr>
          <p:cNvPr id="9" name="Picture 29" descr="Row12_view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600200"/>
            <a:ext cx="3708400" cy="3614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30"/>
          <p:cNvSpPr txBox="1">
            <a:spLocks noChangeArrowheads="1"/>
          </p:cNvSpPr>
          <p:nvPr/>
        </p:nvSpPr>
        <p:spPr bwMode="auto">
          <a:xfrm>
            <a:off x="5649912" y="1828800"/>
            <a:ext cx="3265488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600" dirty="0">
                <a:latin typeface="+mj-lt"/>
              </a:rPr>
              <a:t>Aisle end showing door design  where racks do not line up with one another</a:t>
            </a:r>
          </a:p>
          <a:p>
            <a:pPr algn="l"/>
            <a:endParaRPr lang="en-US" sz="1600" dirty="0">
              <a:latin typeface="+mj-lt"/>
            </a:endParaRPr>
          </a:p>
          <a:p>
            <a:pPr algn="l"/>
            <a:r>
              <a:rPr lang="en-US" sz="1600" dirty="0" smtClean="0">
                <a:latin typeface="+mj-lt"/>
              </a:rPr>
              <a:t>Vertical Panels with twin-wall inserts used </a:t>
            </a:r>
            <a:r>
              <a:rPr lang="en-US" sz="1600" dirty="0">
                <a:latin typeface="+mj-lt"/>
              </a:rPr>
              <a:t>for </a:t>
            </a:r>
            <a:r>
              <a:rPr lang="en-US" sz="1600" dirty="0" smtClean="0">
                <a:latin typeface="+mj-lt"/>
              </a:rPr>
              <a:t>gaps in rows, irregular alignment, and above racks</a:t>
            </a:r>
            <a:endParaRPr lang="en-US" sz="1600" dirty="0">
              <a:latin typeface="+mj-lt"/>
            </a:endParaRPr>
          </a:p>
          <a:p>
            <a:pPr algn="l"/>
            <a:endParaRPr lang="en-US" sz="1600" dirty="0">
              <a:latin typeface="+mj-lt"/>
            </a:endParaRPr>
          </a:p>
          <a:p>
            <a:pPr algn="l"/>
            <a:r>
              <a:rPr lang="en-US" sz="1600" dirty="0" smtClean="0">
                <a:latin typeface="+mj-lt"/>
              </a:rPr>
              <a:t>Drop-Away Panels installed on tops of racks to cap the aisle</a:t>
            </a:r>
            <a:endParaRPr lang="en-US" sz="1600" dirty="0">
              <a:latin typeface="+mj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646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Containment Solutions for Hot and Cold Aisles</a:t>
            </a:r>
            <a:br>
              <a:rPr lang="en-US" dirty="0" smtClean="0"/>
            </a:br>
            <a:r>
              <a:rPr lang="en-US" dirty="0" smtClean="0">
                <a:solidFill>
                  <a:srgbClr val="3D9B2B"/>
                </a:solidFill>
              </a:rPr>
              <a:t>Design Capabilities</a:t>
            </a:r>
            <a:endParaRPr lang="en-US" dirty="0">
              <a:solidFill>
                <a:srgbClr val="3D9B2B"/>
              </a:solidFill>
            </a:endParaRPr>
          </a:p>
        </p:txBody>
      </p:sp>
      <p:pic>
        <p:nvPicPr>
          <p:cNvPr id="7" name="Picture 3" descr="Row12_view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47800"/>
            <a:ext cx="665275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ular Callout 6"/>
          <p:cNvSpPr>
            <a:spLocks noChangeArrowheads="1"/>
          </p:cNvSpPr>
          <p:nvPr/>
        </p:nvSpPr>
        <p:spPr bwMode="auto">
          <a:xfrm>
            <a:off x="6892753" y="2282825"/>
            <a:ext cx="1282415" cy="847988"/>
          </a:xfrm>
          <a:prstGeom prst="wedgeRoundRectCallout">
            <a:avLst>
              <a:gd name="adj1" fmla="val -156217"/>
              <a:gd name="adj2" fmla="val -1452"/>
              <a:gd name="adj3" fmla="val 16667"/>
            </a:avLst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 algn="ctr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rgbClr val="1E1C11"/>
                </a:solidFill>
                <a:latin typeface="Calibri" pitchFamily="34" charset="0"/>
              </a:rPr>
              <a:t>Vertical Panel creates barrier for empty rack location</a:t>
            </a:r>
          </a:p>
        </p:txBody>
      </p:sp>
      <p:sp>
        <p:nvSpPr>
          <p:cNvPr id="10" name="Rounded Rectangular Callout 9"/>
          <p:cNvSpPr>
            <a:spLocks noChangeArrowheads="1"/>
          </p:cNvSpPr>
          <p:nvPr/>
        </p:nvSpPr>
        <p:spPr bwMode="auto">
          <a:xfrm>
            <a:off x="6873703" y="3657600"/>
            <a:ext cx="1282415" cy="847988"/>
          </a:xfrm>
          <a:prstGeom prst="wedgeRoundRectCallout">
            <a:avLst>
              <a:gd name="adj1" fmla="val -222496"/>
              <a:gd name="adj2" fmla="val 35442"/>
              <a:gd name="adj3" fmla="val 16667"/>
            </a:avLst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 algn="ctr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rgbClr val="1E1C11"/>
                </a:solidFill>
                <a:latin typeface="Calibri" pitchFamily="34" charset="0"/>
              </a:rPr>
              <a:t>Vertical Panel to even out aisle end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646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Containment Solutions for Hot and Cold Aisles</a:t>
            </a:r>
            <a:br>
              <a:rPr lang="en-US" dirty="0" smtClean="0"/>
            </a:br>
            <a:r>
              <a:rPr lang="en-US" dirty="0" smtClean="0">
                <a:solidFill>
                  <a:srgbClr val="3D9B2B"/>
                </a:solidFill>
              </a:rPr>
              <a:t>Finished Solution</a:t>
            </a:r>
            <a:endParaRPr lang="en-US" dirty="0">
              <a:solidFill>
                <a:srgbClr val="3D9B2B"/>
              </a:solidFill>
            </a:endParaRPr>
          </a:p>
        </p:txBody>
      </p:sp>
      <p:pic>
        <p:nvPicPr>
          <p:cNvPr id="2050" name="Picture 2" descr="C:\_Recovered\Polargy\Telx 111 8th Ave &amp; 60 Hudson NYC\Pictures\Insurance 00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1219200"/>
            <a:ext cx="6705600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646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Containment Solutions for Hot and Cold Aisles</a:t>
            </a:r>
            <a:br>
              <a:rPr lang="en-US" dirty="0" smtClean="0"/>
            </a:br>
            <a:r>
              <a:rPr lang="en-US" dirty="0" smtClean="0">
                <a:solidFill>
                  <a:srgbClr val="3D9B2B"/>
                </a:solidFill>
              </a:rPr>
              <a:t>Aisle End Swing Doors</a:t>
            </a:r>
            <a:endParaRPr lang="en-US" dirty="0">
              <a:solidFill>
                <a:srgbClr val="3D9B2B"/>
              </a:solidFill>
            </a:endParaRPr>
          </a:p>
        </p:txBody>
      </p:sp>
      <p:pic>
        <p:nvPicPr>
          <p:cNvPr id="4" name="Picture 3" descr="2011-12-03_11-04-58_53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00" y="1742420"/>
            <a:ext cx="2743200" cy="48834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5000" y="11430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+mj-lt"/>
              </a:rPr>
              <a:t>Detail of Swing Door mounting</a:t>
            </a:r>
            <a:endParaRPr lang="en-US" sz="1400" b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1600" y="11430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+mj-lt"/>
              </a:rPr>
              <a:t>Attachment to</a:t>
            </a:r>
          </a:p>
          <a:p>
            <a:r>
              <a:rPr lang="en-US" sz="1400" b="1" dirty="0" smtClean="0">
                <a:latin typeface="+mj-lt"/>
              </a:rPr>
              <a:t> row-end racks</a:t>
            </a:r>
            <a:endParaRPr lang="en-US" sz="1400" b="1" dirty="0">
              <a:latin typeface="+mj-lt"/>
            </a:endParaRPr>
          </a:p>
        </p:txBody>
      </p:sp>
      <p:pic>
        <p:nvPicPr>
          <p:cNvPr id="1026" name="Picture 2" descr="C:\_Recovered\Polargy\Telx 111 8th Ave &amp; 60 Hudson NYC\Pictures\IMG_256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181600" y="1752600"/>
            <a:ext cx="3638550" cy="485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646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Containment Solutions for Hot and Cold Aisles</a:t>
            </a:r>
            <a:br>
              <a:rPr lang="en-US" dirty="0" smtClean="0"/>
            </a:br>
            <a:r>
              <a:rPr lang="en-US" dirty="0" smtClean="0">
                <a:solidFill>
                  <a:srgbClr val="3D9B2B"/>
                </a:solidFill>
              </a:rPr>
              <a:t>Custom Swing Doors</a:t>
            </a:r>
            <a:endParaRPr lang="en-US" dirty="0">
              <a:solidFill>
                <a:srgbClr val="3D9B2B"/>
              </a:solidFill>
            </a:endParaRPr>
          </a:p>
        </p:txBody>
      </p:sp>
      <p:pic>
        <p:nvPicPr>
          <p:cNvPr id="6" name="Picture 5" descr="2011-12-03_10-38-14_78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6400" y="2057400"/>
            <a:ext cx="7070221" cy="39715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7800" y="1524000"/>
            <a:ext cx="746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Low-Profile Aisle End Swing Doors installed in gap between PDU and rack</a:t>
            </a:r>
            <a:endParaRPr lang="en-US" sz="1600" b="1" dirty="0">
              <a:latin typeface="+mj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8743</TotalTime>
  <Words>526</Words>
  <Application>Microsoft Office PowerPoint</Application>
  <PresentationFormat>On-screen Show (4:3)</PresentationFormat>
  <Paragraphs>153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Trebuchet MS</vt:lpstr>
      <vt:lpstr>Default Design</vt:lpstr>
      <vt:lpstr>Containment Solutions</vt:lpstr>
      <vt:lpstr>Cooling Efficiency Solutions</vt:lpstr>
      <vt:lpstr>Cooling Efficiency Solutions Passive Thermal Containment </vt:lpstr>
      <vt:lpstr>Cooling Efficiency Solutions Dynamic Airflow Management</vt:lpstr>
      <vt:lpstr>Containment Solutions Hot and Cold Aisles Design Capabilities</vt:lpstr>
      <vt:lpstr>Containment Solutions for Hot and Cold Aisles Design Capabilities</vt:lpstr>
      <vt:lpstr>Containment Solutions for Hot and Cold Aisles Finished Solution</vt:lpstr>
      <vt:lpstr>Containment Solutions for Hot and Cold Aisles Aisle End Swing Doors</vt:lpstr>
      <vt:lpstr>Containment Solutions for Hot and Cold Aisles Custom Swing Doors</vt:lpstr>
      <vt:lpstr>Containment Solutions for Hot and Cold Aisles Aisle End Sliding Doors</vt:lpstr>
      <vt:lpstr>Containment Solutions for Hot and Cold Aisles Aisle End Sliding Doors</vt:lpstr>
      <vt:lpstr>Containment Solutions for Hot and Cold Aisles Vertical and Custom Panels</vt:lpstr>
      <vt:lpstr>Containment Solutions for Hot and Cold Aisles Vertical and Custom Panels</vt:lpstr>
      <vt:lpstr>Containment Solutions for Hot and Cold Aisles Capped Aisles</vt:lpstr>
      <vt:lpstr>Containment Solutions for Hot and Cold Aisles Capped Aisles</vt:lpstr>
      <vt:lpstr>Containment Solutions for Hot and Cold Aisles CRAC/CRAH Hoods</vt:lpstr>
      <vt:lpstr>Containment Solutions for Hot and Cold Aisles CRAC/CRAH Hoods</vt:lpstr>
      <vt:lpstr>Containment Solutions for Hot and Cold Aisles CRAC/CRAH Hoods</vt:lpstr>
      <vt:lpstr>Containment Solutions Capabilities</vt:lpstr>
    </vt:vector>
  </TitlesOfParts>
  <Company>NER Data Products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Print Management Program</dc:title>
  <dc:creator>Scott Steele</dc:creator>
  <cp:lastModifiedBy>jerry kendra</cp:lastModifiedBy>
  <cp:revision>534</cp:revision>
  <dcterms:created xsi:type="dcterms:W3CDTF">2005-07-14T11:45:23Z</dcterms:created>
  <dcterms:modified xsi:type="dcterms:W3CDTF">2016-01-15T22:14:29Z</dcterms:modified>
</cp:coreProperties>
</file>